
<file path=[Content_Types].xml><?xml version="1.0" encoding="utf-8"?>
<Types xmlns="http://schemas.openxmlformats.org/package/2006/content-types">
  <Default Extension="png" ContentType="image/png"/>
  <Default Extension="jfif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89" r:id="rId2"/>
  </p:sldMasterIdLst>
  <p:notesMasterIdLst>
    <p:notesMasterId r:id="rId31"/>
  </p:notesMasterIdLst>
  <p:sldIdLst>
    <p:sldId id="317" r:id="rId3"/>
    <p:sldId id="380" r:id="rId4"/>
    <p:sldId id="358" r:id="rId5"/>
    <p:sldId id="406" r:id="rId6"/>
    <p:sldId id="407" r:id="rId7"/>
    <p:sldId id="381" r:id="rId8"/>
    <p:sldId id="382" r:id="rId9"/>
    <p:sldId id="383" r:id="rId10"/>
    <p:sldId id="384" r:id="rId11"/>
    <p:sldId id="385" r:id="rId12"/>
    <p:sldId id="386" r:id="rId13"/>
    <p:sldId id="387" r:id="rId14"/>
    <p:sldId id="388" r:id="rId15"/>
    <p:sldId id="389" r:id="rId16"/>
    <p:sldId id="390" r:id="rId17"/>
    <p:sldId id="391" r:id="rId18"/>
    <p:sldId id="394" r:id="rId19"/>
    <p:sldId id="392" r:id="rId20"/>
    <p:sldId id="393" r:id="rId21"/>
    <p:sldId id="397" r:id="rId22"/>
    <p:sldId id="398" r:id="rId23"/>
    <p:sldId id="402" r:id="rId24"/>
    <p:sldId id="399" r:id="rId25"/>
    <p:sldId id="401" r:id="rId26"/>
    <p:sldId id="400" r:id="rId27"/>
    <p:sldId id="403" r:id="rId28"/>
    <p:sldId id="404" r:id="rId29"/>
    <p:sldId id="40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08"/>
  </p:normalViewPr>
  <p:slideViewPr>
    <p:cSldViewPr snapToGrid="0" snapToObjects="1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D4CD2-034E-C744-802C-829E81833508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4DA63-A903-2B4A-A130-F79F89CE4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3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3DA8EE-BE46-464A-B9ED-639C808FE5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5822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-1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1272550"/>
            <a:ext cx="12192000" cy="724065"/>
          </a:xfrm>
          <a:prstGeom prst="rect">
            <a:avLst/>
          </a:prstGeom>
        </p:spPr>
        <p:txBody>
          <a:bodyPr/>
          <a:lstStyle>
            <a:lvl1pPr>
              <a:defRPr sz="6667" b="1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3333685"/>
            <a:ext cx="12192000" cy="109643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2400" dirty="0"/>
              <a:t>DEPARTMENT OR SUBTITLE</a:t>
            </a:r>
          </a:p>
          <a:p>
            <a:r>
              <a:rPr lang="en-US" sz="2400" dirty="0"/>
              <a:t>XX/XX/XX</a:t>
            </a:r>
          </a:p>
        </p:txBody>
      </p:sp>
      <p:pic>
        <p:nvPicPr>
          <p:cNvPr id="12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105" y="5217379"/>
            <a:ext cx="4579788" cy="11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85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192000" cy="6372224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2/25/2019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391155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2/25/2019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7916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990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050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797BD-EE70-EE41-8811-F7DDAEBF7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18BB4A-8179-394A-ADBC-02A7751B7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66A5F-DC56-1049-A80F-61C2A62FD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03C32-0679-FA4A-89D9-BC4B4F5D1E88}" type="datetime1">
              <a:rPr lang="en-US" smtClean="0"/>
              <a:t>2/25/2019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9981B-8798-3C4C-9232-E4581A1E3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4F767-1AA0-6A48-B127-E1B251ACF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1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EC265-27C6-FA4E-82F5-04CA68C0D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5120A-9D3E-C448-B4DA-6A03BE166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92F21-A036-FE41-9AD2-B62E81B81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C0D17-A2AD-EC40-B731-49C628BF345B}" type="datetime1">
              <a:rPr lang="en-US" smtClean="0"/>
              <a:t>2/25/2019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0833E-ED8F-2E49-8EB8-CF7425923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D9855-5565-514A-B04D-41F5A35F3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27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DBB82-650F-8444-A90E-76E212D9A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87FBC-E861-D94B-8F0D-10DED6B99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115B7-1865-674E-871A-78B7DC700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10A0C-2601-4E42-BF4A-8E4CAF4E777E}" type="datetime1">
              <a:rPr lang="en-US" smtClean="0"/>
              <a:t>2/25/2019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14E96-5FAE-BE4C-966C-EC44900E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FA1B3-0116-7349-BDCA-B379688D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25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6ECD0-2D66-3948-9358-88F8B257A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FC5F2-A671-7E4E-A2E3-7A1C6E73E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32131-EC12-534F-80D1-272E6928F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96494-18A2-7349-9D7F-118257F15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F2E34-6A78-814B-B81C-425DDA89FA62}" type="datetime1">
              <a:rPr lang="en-US" smtClean="0"/>
              <a:t>2/25/2019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AB3F3-1403-B448-AB10-F1FE20000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D1B9D-364B-ED42-9A10-A907E0AC6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44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63852-DC57-E04C-99A8-7B54A4069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4E325-0269-5042-8F4A-1020D9397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1412D-F5BB-EF4F-8334-DB8E808E8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3E7CA6-C875-B84D-88BE-C3861E87D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E927C0-9752-3242-B5CD-3F0565EEAD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BA5F3D-7BD5-7E4A-824F-72128E82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BE58-B347-5642-BBCF-DF1C15F9AA0A}" type="datetime1">
              <a:rPr lang="en-US" smtClean="0"/>
              <a:t>2/25/2019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D099D1-3AF2-3F4E-97EE-8CCDFA07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7901F1-AB98-D341-9269-12A433AB7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45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5C43-A7E4-7A49-872F-2E51B61D8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7CB87A-AA4D-E341-9250-8F4E8A98C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0807-AA90-4F44-9F9A-2C642BD318CB}" type="datetime1">
              <a:rPr lang="en-US" smtClean="0"/>
              <a:t>2/25/2019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51508-AD47-2540-84A7-817905653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981D5A-F27D-BE4B-87AC-D6018E23B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0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709608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88430" y="3549698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1986" y="5846065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XX/XX/XX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gardel2\Desktop\Brand Approval Reference\Rensselaer Logo Layered Files\RF0010-01 Rensselaer Large Logo\CMYK\PNGs\RF0010-01 Rensselaer Large Logo-with Tagline CMYK-TwoCol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7567" y="778934"/>
            <a:ext cx="4887503" cy="118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865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6167FD-A645-3147-8CA1-40749600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704B-5CFB-AB41-B054-A64A09B59A9F}" type="datetime1">
              <a:rPr lang="en-US" smtClean="0"/>
              <a:t>2/25/2019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B43459-2D90-8A42-AD19-C0B1EC858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0B2E9-B512-AD4B-A9EC-0BB76DD6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24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BF823-4412-6F42-AA8C-5B755AB02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CC729-8CD1-2047-83FE-A93A58A76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24A727-9BD3-1349-812F-645807193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0EC7AD-B3EB-3D41-8F5E-269E6B2A6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41600-3BC1-6242-9E9B-F3663BA9032C}" type="datetime1">
              <a:rPr lang="en-US" smtClean="0"/>
              <a:t>2/25/2019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10E2A-501B-544C-A57E-BE452846D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D4D60-E0A8-AD4B-BC61-887A0C4BA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66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DCD0-4E2B-DB43-AEB1-F6D3DE8A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CB6224-1856-FB41-A4CF-DF2A0B5C6F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550EED-734F-734C-ACB2-71394B494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5D603-3185-DB4F-A10D-12972388C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0F584-6B79-C143-8938-204C6F2F8CBC}" type="datetime1">
              <a:rPr lang="en-US" smtClean="0"/>
              <a:t>2/25/2019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606A4-982F-5245-AECE-D6B1023F4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9AB63-3595-FD47-B53F-E530CEBB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765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87FA-223D-2247-BA4A-B15FF3D9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2889FB-923B-3C4C-A264-8AA6EBA57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F99B9-3F66-354C-A547-6061BCE07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3E9E-748F-6048-AE9A-39C63B7BF76B}" type="datetime1">
              <a:rPr lang="en-US" smtClean="0"/>
              <a:t>2/25/2019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5FB7E-9ED8-6546-8D0C-CE4E08C7B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73ADE-2D98-524A-9B0C-4D0C772BA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38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A60CF9-E77D-A640-95BD-DA7CEC8A9B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F95814-0EED-8A4F-98ED-BC55B4E47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00CC8-D43C-C84D-B0DF-34FEC07D3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44904-EF37-DC4A-A0FE-3CB87704FCBC}" type="datetime1">
              <a:rPr lang="en-US" smtClean="0"/>
              <a:t>2/25/2019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D590D-1BF1-D943-8794-A888D6677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40F07-77AB-854C-8603-D93DAC393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8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-1442406964439-e46ab8eff7c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t="14075" r="531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430" y="2943777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1986" y="5132468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11/30/17</a:t>
            </a:r>
          </a:p>
        </p:txBody>
      </p:sp>
      <p:pic>
        <p:nvPicPr>
          <p:cNvPr id="3075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7" y="5864001"/>
            <a:ext cx="2709476" cy="50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060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2/25/2019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99222" y="1051972"/>
            <a:ext cx="8343900" cy="2438400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2745750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96000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2/25/2019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0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99222" y="1041401"/>
            <a:ext cx="8343900" cy="278027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602798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2/25/2019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20376" y="1032924"/>
            <a:ext cx="5432957" cy="2788749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450185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6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1"/>
            <a:ext cx="12192001" cy="639054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bg1"/>
                </a:solidFill>
              </a:defRPr>
            </a:lvl2pPr>
            <a:lvl3pPr marL="531271" indent="-228594"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bg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2/25/2019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98451" y="1023066"/>
            <a:ext cx="6817783" cy="253611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169454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3134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3671" y="4274833"/>
            <a:ext cx="10972800" cy="1143000"/>
          </a:xfrm>
          <a:prstGeom prst="rect">
            <a:avLst/>
          </a:prstGeom>
        </p:spPr>
        <p:txBody>
          <a:bodyPr vert="horz"/>
          <a:lstStyle>
            <a:lvl1pPr algn="l">
              <a:defRPr sz="7200"/>
            </a:lvl1pPr>
          </a:lstStyle>
          <a:p>
            <a:pPr>
              <a:lnSpc>
                <a:spcPct val="80000"/>
              </a:lnSpc>
            </a:pP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is an excellent location </a:t>
            </a:r>
            <a:b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for a quote.</a:t>
            </a: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sp>
        <p:nvSpPr>
          <p:cNvPr id="9" name="Rectangle 8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2/25/2019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8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24418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695349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 userDrawn="1"/>
        </p:nvSpPr>
        <p:spPr>
          <a:xfrm>
            <a:off x="285674" y="749447"/>
            <a:ext cx="11087801" cy="96542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kern="1200" spc="0" baseline="0">
                <a:solidFill>
                  <a:srgbClr val="FFFFF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sz="5333" b="1" dirty="0">
                <a:solidFill>
                  <a:srgbClr val="54585A"/>
                </a:solidFill>
              </a:rPr>
              <a:t>Divider Slide 1</a:t>
            </a:r>
            <a:br>
              <a:rPr lang="en-US" sz="5333" b="1" dirty="0">
                <a:solidFill>
                  <a:srgbClr val="54585A"/>
                </a:solidFill>
              </a:rPr>
            </a:br>
            <a:r>
              <a:rPr lang="en-US" sz="5333" b="1" dirty="0">
                <a:solidFill>
                  <a:srgbClr val="54585A"/>
                </a:solidFill>
              </a:rPr>
              <a:t>Two Lines Max</a:t>
            </a: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2/25/2019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2069398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2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23FA5D-9CAF-714F-AB2A-BE4EE5231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D3C97-7F1C-2A49-8E10-0EC7CD33C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4AF73-E8AC-3C43-8520-2677CF0F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26ED2-FC95-2D48-B30E-8E63605ABB54}" type="datetime1">
              <a:rPr lang="en-US" smtClean="0"/>
              <a:t>2/25/2019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712F1-1888-394F-8FF2-850AB922A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C2B51-6B1A-3545-8AB5-C2F0D51C1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CE5F3-0296-3D48-A0F0-A60BF65F4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66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fif"/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5229" y="4954385"/>
            <a:ext cx="11087801" cy="609435"/>
          </a:xfrm>
        </p:spPr>
        <p:txBody>
          <a:bodyPr/>
          <a:lstStyle/>
          <a:p>
            <a:r>
              <a:rPr lang="en-US" dirty="0"/>
              <a:t>DEPARTMENT OF COMPUTER SCIENCE     |    </a:t>
            </a:r>
            <a:r>
              <a:rPr lang="en-US" dirty="0" smtClean="0"/>
              <a:t>02/25/2019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430" y="1903616"/>
            <a:ext cx="11087801" cy="1972157"/>
          </a:xfrm>
        </p:spPr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12: </a:t>
            </a:r>
            <a:r>
              <a:rPr lang="en-US" dirty="0"/>
              <a:t>Introduction to Computer Programming Course - CS1010</a:t>
            </a:r>
          </a:p>
        </p:txBody>
      </p:sp>
    </p:spTree>
    <p:extLst>
      <p:ext uri="{BB962C8B-B14F-4D97-AF65-F5344CB8AC3E}">
        <p14:creationId xmlns:p14="http://schemas.microsoft.com/office/powerpoint/2010/main" val="10118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Program to Illustrate While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General Procedure:</a:t>
            </a:r>
          </a:p>
          <a:p>
            <a:r>
              <a:rPr lang="en-US" dirty="0" smtClean="0"/>
              <a:t>1. </a:t>
            </a:r>
            <a:r>
              <a:rPr lang="en-US" b="1" dirty="0" smtClean="0"/>
              <a:t>Initialize</a:t>
            </a:r>
            <a:r>
              <a:rPr lang="en-US" dirty="0" smtClean="0"/>
              <a:t> a counter variable</a:t>
            </a:r>
          </a:p>
          <a:p>
            <a:r>
              <a:rPr lang="en-US" dirty="0" smtClean="0"/>
              <a:t>2. Specify the </a:t>
            </a:r>
            <a:r>
              <a:rPr lang="en-US" b="1" dirty="0" smtClean="0"/>
              <a:t>condition</a:t>
            </a:r>
            <a:r>
              <a:rPr lang="en-US" dirty="0" smtClean="0"/>
              <a:t> for while</a:t>
            </a:r>
          </a:p>
          <a:p>
            <a:r>
              <a:rPr lang="en-US" dirty="0" smtClean="0"/>
              <a:t>3. Specify the required </a:t>
            </a:r>
            <a:r>
              <a:rPr lang="en-US" b="1" dirty="0" smtClean="0"/>
              <a:t>actions</a:t>
            </a:r>
            <a:endParaRPr lang="en-US" b="1" dirty="0"/>
          </a:p>
          <a:p>
            <a:r>
              <a:rPr lang="en-US" dirty="0" smtClean="0"/>
              <a:t>4. </a:t>
            </a:r>
            <a:r>
              <a:rPr lang="en-US" b="1" dirty="0" smtClean="0"/>
              <a:t>Increment or Decrement </a:t>
            </a:r>
            <a:r>
              <a:rPr lang="en-US" dirty="0" smtClean="0"/>
              <a:t>the counter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Let’s check in </a:t>
            </a:r>
            <a:r>
              <a:rPr lang="en-US" dirty="0" err="1" smtClean="0"/>
              <a:t>spyder</a:t>
            </a:r>
            <a:r>
              <a:rPr lang="en-US" dirty="0" smtClean="0"/>
              <a:t>!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353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Calculation of Bacteria Growth </a:t>
            </a:r>
            <a:r>
              <a:rPr lang="en-US" dirty="0"/>
              <a:t>R</a:t>
            </a:r>
            <a:r>
              <a:rPr lang="en-US" dirty="0" smtClean="0"/>
              <a:t>ate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Consider the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endParaRPr lang="en-US" b="0" dirty="0" smtClean="0"/>
              </a:p>
              <a:p>
                <a:r>
                  <a:rPr lang="en-US" dirty="0" smtClean="0"/>
                  <a:t>This is the equation for bacteria growth such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 smtClean="0"/>
                  <a:t> represents the population at time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 smtClean="0"/>
                  <a:t>. 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 smtClean="0"/>
                  <a:t> is the growth rate.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Given a certain initial population and growth rate, we want to know when will this specie double its population.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337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Insights from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Time was updated inside the loop so its value is the value from the last iteration.</a:t>
            </a:r>
          </a:p>
          <a:p>
            <a:r>
              <a:rPr lang="en-US" dirty="0" smtClean="0"/>
              <a:t>Loop condition was population&lt;2000:</a:t>
            </a:r>
          </a:p>
          <a:p>
            <a:pPr lvl="1"/>
            <a:r>
              <a:rPr lang="en-US" dirty="0" smtClean="0"/>
              <a:t>The variable population exceeded 2000 within the loop</a:t>
            </a:r>
          </a:p>
          <a:p>
            <a:pPr lvl="1"/>
            <a:r>
              <a:rPr lang="en-US" dirty="0" smtClean="0"/>
              <a:t>In the next iteration i.e. when the variable exceeded 2000, the execution stopped</a:t>
            </a:r>
          </a:p>
          <a:p>
            <a:r>
              <a:rPr lang="en-US" dirty="0" smtClean="0"/>
              <a:t>What if we want to stop exactly at 2000:</a:t>
            </a:r>
          </a:p>
          <a:p>
            <a:r>
              <a:rPr lang="en-US" dirty="0" smtClean="0"/>
              <a:t>We can say in the condition:</a:t>
            </a:r>
          </a:p>
          <a:p>
            <a:pPr lvl="1"/>
            <a:r>
              <a:rPr lang="en-US" dirty="0"/>
              <a:t>while population =</a:t>
            </a:r>
            <a:r>
              <a:rPr lang="en-US" dirty="0" smtClean="0"/>
              <a:t>= 2000</a:t>
            </a:r>
          </a:p>
          <a:p>
            <a:r>
              <a:rPr lang="en-US" dirty="0" smtClean="0"/>
              <a:t>What is the issue in the above statement?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462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Infinite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Execution can go on forever: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Spyder</a:t>
            </a:r>
            <a:r>
              <a:rPr lang="en-US" dirty="0" smtClean="0"/>
              <a:t> Go to: Console push the red square to ‘kill’ the program</a:t>
            </a:r>
          </a:p>
          <a:p>
            <a:r>
              <a:rPr lang="en-US" dirty="0" smtClean="0"/>
              <a:t>When deciding for loop condition be careful of the execution</a:t>
            </a:r>
          </a:p>
          <a:p>
            <a:pPr lvl="1"/>
            <a:r>
              <a:rPr lang="en-US" dirty="0" smtClean="0"/>
              <a:t>Try to avoid infinite loops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/>
              <a:t># DO NOT RUN THIS CODE!!!! </a:t>
            </a:r>
          </a:p>
          <a:p>
            <a:pPr marL="0" indent="0">
              <a:buNone/>
            </a:pPr>
            <a:r>
              <a:rPr lang="en-US" dirty="0"/>
              <a:t>while True:</a:t>
            </a:r>
          </a:p>
          <a:p>
            <a:pPr marL="0" indent="0">
              <a:buNone/>
            </a:pPr>
            <a:r>
              <a:rPr lang="en-US" dirty="0"/>
              <a:t>    print("I'm stuck in an infinite loop!")</a:t>
            </a:r>
          </a:p>
        </p:txBody>
      </p:sp>
    </p:spTree>
    <p:extLst>
      <p:ext uri="{BB962C8B-B14F-4D97-AF65-F5344CB8AC3E}">
        <p14:creationId xmlns:p14="http://schemas.microsoft.com/office/powerpoint/2010/main" val="2540207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Controlling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basic rule is that all code within the body of a loop is executed.</a:t>
            </a:r>
          </a:p>
          <a:p>
            <a:r>
              <a:rPr lang="en-US" dirty="0" smtClean="0"/>
              <a:t>Python provides controlling of Loop iteration using the following statements:</a:t>
            </a:r>
          </a:p>
          <a:p>
            <a:pPr lvl="1"/>
            <a:r>
              <a:rPr lang="en-US" dirty="0" smtClean="0"/>
              <a:t>Break</a:t>
            </a:r>
          </a:p>
          <a:p>
            <a:pPr lvl="1"/>
            <a:r>
              <a:rPr lang="en-US" dirty="0" smtClean="0"/>
              <a:t>Continue</a:t>
            </a:r>
          </a:p>
          <a:p>
            <a:pPr lvl="1"/>
            <a:r>
              <a:rPr lang="en-US" dirty="0" smtClean="0"/>
              <a:t>Pass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855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Controlling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r>
              <a:rPr lang="en-US" dirty="0"/>
              <a:t>, continue, and pass statements </a:t>
            </a:r>
            <a:r>
              <a:rPr lang="en-US" dirty="0" smtClean="0"/>
              <a:t>are used in </a:t>
            </a:r>
            <a:r>
              <a:rPr lang="en-US" dirty="0"/>
              <a:t>loops to add additional functionality for various cases.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These </a:t>
            </a:r>
            <a:r>
              <a:rPr lang="en-US" dirty="0"/>
              <a:t>three statements are defined </a:t>
            </a:r>
            <a:r>
              <a:rPr lang="en-US" dirty="0" smtClean="0"/>
              <a:t>as:</a:t>
            </a:r>
            <a:endParaRPr lang="en-US" dirty="0"/>
          </a:p>
          <a:p>
            <a:pPr lvl="1"/>
            <a:r>
              <a:rPr lang="en-US" u="sng" dirty="0"/>
              <a:t>break</a:t>
            </a:r>
            <a:r>
              <a:rPr lang="en-US" dirty="0"/>
              <a:t>: Breaks </a:t>
            </a:r>
            <a:r>
              <a:rPr lang="en-US" dirty="0" smtClean="0"/>
              <a:t>control out </a:t>
            </a:r>
            <a:r>
              <a:rPr lang="en-US" dirty="0"/>
              <a:t>of the current </a:t>
            </a:r>
            <a:r>
              <a:rPr lang="en-US" dirty="0" smtClean="0"/>
              <a:t>next </a:t>
            </a:r>
            <a:r>
              <a:rPr lang="en-US" dirty="0"/>
              <a:t>enclosing loop.</a:t>
            </a:r>
          </a:p>
          <a:p>
            <a:pPr lvl="1"/>
            <a:r>
              <a:rPr lang="en-US" u="sng" dirty="0"/>
              <a:t>continue</a:t>
            </a:r>
            <a:r>
              <a:rPr lang="en-US" dirty="0"/>
              <a:t>: </a:t>
            </a:r>
            <a:r>
              <a:rPr lang="en-US" dirty="0" smtClean="0"/>
              <a:t>Takes control </a:t>
            </a:r>
            <a:r>
              <a:rPr lang="en-US" dirty="0"/>
              <a:t>to the top of the </a:t>
            </a:r>
            <a:r>
              <a:rPr lang="en-US" dirty="0" smtClean="0"/>
              <a:t>next </a:t>
            </a:r>
            <a:r>
              <a:rPr lang="en-US" dirty="0"/>
              <a:t>enclosing loop.</a:t>
            </a:r>
          </a:p>
          <a:p>
            <a:pPr lvl="1"/>
            <a:r>
              <a:rPr lang="en-US" u="sng" dirty="0"/>
              <a:t>pass</a:t>
            </a:r>
            <a:r>
              <a:rPr lang="en-US" dirty="0"/>
              <a:t>: Does nothing at all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1384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Controlling Loops Continued…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reak and continue statements </a:t>
            </a:r>
            <a:r>
              <a:rPr lang="en-US" dirty="0"/>
              <a:t>can appear anywhere inside the loop’s </a:t>
            </a:r>
            <a:r>
              <a:rPr lang="en-US" dirty="0" smtClean="0"/>
              <a:t>body.</a:t>
            </a:r>
          </a:p>
          <a:p>
            <a:r>
              <a:rPr lang="en-US" dirty="0" smtClean="0"/>
              <a:t>We </a:t>
            </a:r>
            <a:r>
              <a:rPr lang="en-US" dirty="0"/>
              <a:t>usually put them further nested in conjunction with an if statement to perform an action based on some condition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Check in </a:t>
            </a:r>
            <a:r>
              <a:rPr lang="en-US" dirty="0" err="1" smtClean="0"/>
              <a:t>Spyder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while test: </a:t>
            </a:r>
          </a:p>
          <a:p>
            <a:pPr marL="0" indent="0">
              <a:buNone/>
            </a:pPr>
            <a:r>
              <a:rPr lang="en-US" dirty="0"/>
              <a:t>    code statement</a:t>
            </a:r>
          </a:p>
          <a:p>
            <a:pPr marL="0" indent="0">
              <a:buNone/>
            </a:pPr>
            <a:r>
              <a:rPr lang="en-US" dirty="0"/>
              <a:t>    if test: </a:t>
            </a:r>
          </a:p>
          <a:p>
            <a:pPr marL="0" indent="0">
              <a:buNone/>
            </a:pPr>
            <a:r>
              <a:rPr lang="en-US" dirty="0"/>
              <a:t>        break</a:t>
            </a:r>
          </a:p>
          <a:p>
            <a:pPr marL="0" indent="0">
              <a:buNone/>
            </a:pPr>
            <a:r>
              <a:rPr lang="en-US" dirty="0"/>
              <a:t>    if test: </a:t>
            </a:r>
          </a:p>
          <a:p>
            <a:pPr marL="0" indent="0">
              <a:buNone/>
            </a:pPr>
            <a:r>
              <a:rPr lang="en-US" dirty="0"/>
              <a:t>        continue </a:t>
            </a:r>
          </a:p>
          <a:p>
            <a:pPr marL="0" indent="0">
              <a:buNone/>
            </a:pPr>
            <a:r>
              <a:rPr lang="en-US" dirty="0"/>
              <a:t>else:</a:t>
            </a:r>
          </a:p>
        </p:txBody>
      </p:sp>
    </p:spTree>
    <p:extLst>
      <p:ext uri="{BB962C8B-B14F-4D97-AF65-F5344CB8AC3E}">
        <p14:creationId xmlns:p14="http://schemas.microsoft.com/office/powerpoint/2010/main" val="1027364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Flowchart of Break and Continue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454" y="1825625"/>
            <a:ext cx="3719092" cy="4351338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454" y="1825625"/>
            <a:ext cx="3719092" cy="4351338"/>
          </a:xfrm>
        </p:spPr>
      </p:pic>
    </p:spTree>
    <p:extLst>
      <p:ext uri="{BB962C8B-B14F-4D97-AF65-F5344CB8AC3E}">
        <p14:creationId xmlns:p14="http://schemas.microsoft.com/office/powerpoint/2010/main" val="3658710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Examples of break and continue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Problem 1(a)</a:t>
            </a:r>
          </a:p>
          <a:p>
            <a:pPr marL="0" indent="0">
              <a:buNone/>
            </a:pPr>
            <a:r>
              <a:rPr lang="en-US" dirty="0" smtClean="0"/>
              <a:t>Write</a:t>
            </a:r>
            <a:r>
              <a:rPr lang="en-US" dirty="0"/>
              <a:t> a while statement that 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prints</a:t>
            </a:r>
            <a:r>
              <a:rPr lang="en-US" dirty="0"/>
              <a:t> integers from zero to 5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Problem 1(b)</a:t>
            </a:r>
          </a:p>
          <a:p>
            <a:pPr marL="0" indent="0">
              <a:buNone/>
            </a:pPr>
            <a:r>
              <a:rPr lang="en-US" dirty="0"/>
              <a:t> </a:t>
            </a:r>
            <a:r>
              <a:rPr lang="en-US" dirty="0" smtClean="0"/>
              <a:t>Write</a:t>
            </a:r>
            <a:r>
              <a:rPr lang="en-US" dirty="0"/>
              <a:t> a while statement that 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outputs</a:t>
            </a:r>
            <a:r>
              <a:rPr lang="en-US" dirty="0"/>
              <a:t> only </a:t>
            </a:r>
            <a:r>
              <a:rPr lang="en-US" dirty="0" smtClean="0"/>
              <a:t>odd</a:t>
            </a:r>
            <a:r>
              <a:rPr lang="en-US" dirty="0"/>
              <a:t> integers 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from</a:t>
            </a:r>
            <a:r>
              <a:rPr lang="en-US" dirty="0"/>
              <a:t> 0 to 10.</a:t>
            </a:r>
          </a:p>
        </p:txBody>
      </p:sp>
    </p:spTree>
    <p:extLst>
      <p:ext uri="{BB962C8B-B14F-4D97-AF65-F5344CB8AC3E}">
        <p14:creationId xmlns:p14="http://schemas.microsoft.com/office/powerpoint/2010/main" val="2715266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While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Just like if statements we can have Nested While statements</a:t>
            </a:r>
          </a:p>
          <a:p>
            <a:r>
              <a:rPr lang="en-US" dirty="0" smtClean="0"/>
              <a:t>Output of the program on the right?</a:t>
            </a:r>
          </a:p>
          <a:p>
            <a:pPr lvl="1"/>
            <a:r>
              <a:rPr lang="en-US" dirty="0" smtClean="0"/>
              <a:t>For every value in L the rest of the values will be repeated</a:t>
            </a:r>
          </a:p>
          <a:p>
            <a:pPr lvl="1"/>
            <a:r>
              <a:rPr lang="en-US" dirty="0" smtClean="0"/>
              <a:t>Let’s check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 = [2, 21, 12, 8, 5, 31]</a:t>
            </a:r>
          </a:p>
          <a:p>
            <a:pPr marL="0" indent="0">
              <a:buNone/>
            </a:pPr>
            <a:r>
              <a:rPr lang="en-US" dirty="0" err="1"/>
              <a:t>i</a:t>
            </a:r>
            <a:r>
              <a:rPr lang="en-US" dirty="0"/>
              <a:t> = 0</a:t>
            </a:r>
          </a:p>
          <a:p>
            <a:pPr marL="0" indent="0">
              <a:buNone/>
            </a:pPr>
            <a:r>
              <a:rPr lang="en-US" dirty="0"/>
              <a:t>while </a:t>
            </a:r>
            <a:r>
              <a:rPr lang="en-US" dirty="0" err="1"/>
              <a:t>i</a:t>
            </a:r>
            <a:r>
              <a:rPr lang="en-US" dirty="0"/>
              <a:t> &lt; </a:t>
            </a:r>
            <a:r>
              <a:rPr lang="en-US" dirty="0" err="1"/>
              <a:t>len</a:t>
            </a:r>
            <a:r>
              <a:rPr lang="en-US" dirty="0"/>
              <a:t>(L):</a:t>
            </a:r>
          </a:p>
          <a:p>
            <a:pPr marL="0" indent="0">
              <a:buNone/>
            </a:pPr>
            <a:r>
              <a:rPr lang="en-US" dirty="0"/>
              <a:t>    j = 0</a:t>
            </a:r>
          </a:p>
          <a:p>
            <a:pPr marL="0" indent="0">
              <a:buNone/>
            </a:pPr>
            <a:r>
              <a:rPr lang="en-US" dirty="0"/>
              <a:t>    while j &lt; </a:t>
            </a:r>
            <a:r>
              <a:rPr lang="en-US" dirty="0" err="1"/>
              <a:t>len</a:t>
            </a:r>
            <a:r>
              <a:rPr lang="en-US" dirty="0"/>
              <a:t>(L):</a:t>
            </a:r>
          </a:p>
          <a:p>
            <a:pPr marL="0" indent="0">
              <a:buNone/>
            </a:pPr>
            <a:r>
              <a:rPr lang="en-US" dirty="0"/>
              <a:t>        print(L[</a:t>
            </a:r>
            <a:r>
              <a:rPr lang="en-US" dirty="0" err="1"/>
              <a:t>i</a:t>
            </a:r>
            <a:r>
              <a:rPr lang="en-US" dirty="0"/>
              <a:t>], L[j])</a:t>
            </a:r>
          </a:p>
          <a:p>
            <a:pPr marL="0" indent="0">
              <a:buNone/>
            </a:pPr>
            <a:r>
              <a:rPr lang="en-US" dirty="0"/>
              <a:t>        j += 1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i</a:t>
            </a:r>
            <a:r>
              <a:rPr lang="en-US" dirty="0"/>
              <a:t> += 1</a:t>
            </a:r>
          </a:p>
        </p:txBody>
      </p:sp>
    </p:spTree>
    <p:extLst>
      <p:ext uri="{BB962C8B-B14F-4D97-AF65-F5344CB8AC3E}">
        <p14:creationId xmlns:p14="http://schemas.microsoft.com/office/powerpoint/2010/main" val="3862455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 1 is graded</a:t>
            </a:r>
          </a:p>
          <a:p>
            <a:r>
              <a:rPr lang="en-US" dirty="0" smtClean="0"/>
              <a:t>Class Average is </a:t>
            </a:r>
            <a:r>
              <a:rPr lang="en-US" dirty="0" smtClean="0"/>
              <a:t>65.69.</a:t>
            </a:r>
            <a:endParaRPr lang="en-US" dirty="0" smtClean="0"/>
          </a:p>
          <a:p>
            <a:r>
              <a:rPr lang="en-US" dirty="0" smtClean="0"/>
              <a:t>Standard deviation </a:t>
            </a:r>
            <a:r>
              <a:rPr lang="en-US" smtClean="0"/>
              <a:t>is </a:t>
            </a:r>
            <a:r>
              <a:rPr lang="en-US" smtClean="0"/>
              <a:t>23.80.</a:t>
            </a:r>
            <a:endParaRPr lang="en-US" dirty="0" smtClean="0"/>
          </a:p>
          <a:p>
            <a:r>
              <a:rPr lang="en-US" dirty="0" smtClean="0"/>
              <a:t>Homework 6 will be posted on Thursday 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ill be due after Spring Break.</a:t>
            </a:r>
          </a:p>
          <a:p>
            <a:r>
              <a:rPr lang="en-US" dirty="0" smtClean="0"/>
              <a:t>Regrading Requests:</a:t>
            </a:r>
          </a:p>
          <a:p>
            <a:pPr lvl="1"/>
            <a:r>
              <a:rPr lang="en-US" dirty="0" smtClean="0"/>
              <a:t>Please make sure that a re-grading is required.</a:t>
            </a:r>
          </a:p>
          <a:p>
            <a:pPr lvl="1"/>
            <a:r>
              <a:rPr lang="en-US" dirty="0" smtClean="0"/>
              <a:t>Direct all regrading requests to me.</a:t>
            </a:r>
          </a:p>
          <a:p>
            <a:pPr lvl="1"/>
            <a:r>
              <a:rPr lang="en-US" dirty="0" smtClean="0"/>
              <a:t>You can appeal until Friday (March 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812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Python program to count the number of even and odd numbers from a series of numbers. </a:t>
            </a:r>
            <a:endParaRPr lang="en-US" dirty="0" smtClean="0"/>
          </a:p>
          <a:p>
            <a:endParaRPr lang="en-US" i="1" dirty="0"/>
          </a:p>
          <a:p>
            <a:r>
              <a:rPr lang="en-US" i="1" dirty="0" smtClean="0"/>
              <a:t>Sample </a:t>
            </a:r>
            <a:r>
              <a:rPr lang="en-US" i="1" dirty="0"/>
              <a:t>numbers</a:t>
            </a:r>
            <a:r>
              <a:rPr lang="en-US" dirty="0"/>
              <a:t> : numbers = (1, 2, 3, 4, 5, 6, 7, 8, 9) </a:t>
            </a:r>
            <a:br>
              <a:rPr lang="en-US" dirty="0"/>
            </a:br>
            <a:endParaRPr lang="en-US" dirty="0" smtClean="0"/>
          </a:p>
          <a:p>
            <a:r>
              <a:rPr lang="en-US" i="1" dirty="0" smtClean="0"/>
              <a:t>Expected </a:t>
            </a:r>
            <a:r>
              <a:rPr lang="en-US" i="1" dirty="0"/>
              <a:t>Output</a:t>
            </a:r>
            <a:r>
              <a:rPr lang="en-US" dirty="0"/>
              <a:t> : </a:t>
            </a:r>
            <a:br>
              <a:rPr lang="en-US" dirty="0"/>
            </a:br>
            <a:r>
              <a:rPr lang="en-US" dirty="0"/>
              <a:t>Number of even numbers : 5</a:t>
            </a:r>
            <a:br>
              <a:rPr lang="en-US" dirty="0"/>
            </a:br>
            <a:r>
              <a:rPr lang="en-US" dirty="0"/>
              <a:t>Number of odd numbers : 4</a:t>
            </a:r>
          </a:p>
        </p:txBody>
      </p:sp>
    </p:spTree>
    <p:extLst>
      <p:ext uri="{BB962C8B-B14F-4D97-AF65-F5344CB8AC3E}">
        <p14:creationId xmlns:p14="http://schemas.microsoft.com/office/powerpoint/2010/main" val="1243904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Loop through the given list:</a:t>
            </a:r>
          </a:p>
          <a:p>
            <a:pPr lvl="1"/>
            <a:r>
              <a:rPr lang="en-US" dirty="0" smtClean="0"/>
              <a:t>Check for each element being even or not</a:t>
            </a:r>
          </a:p>
          <a:p>
            <a:pPr lvl="1"/>
            <a:r>
              <a:rPr lang="en-US" dirty="0" smtClean="0"/>
              <a:t>Create counters for both categories and increment accordingly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673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Write a Python program to find those numbers which are divisible by 7 and multiple of 5, between 1500 and 2700 (both included).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Solution:</a:t>
            </a:r>
          </a:p>
          <a:p>
            <a:r>
              <a:rPr lang="en-US" dirty="0" smtClean="0"/>
              <a:t>Loop through all elements in the given range</a:t>
            </a:r>
          </a:p>
          <a:p>
            <a:r>
              <a:rPr lang="en-US" dirty="0" smtClean="0"/>
              <a:t>Check divisibility by 5 and 7</a:t>
            </a:r>
          </a:p>
          <a:p>
            <a:r>
              <a:rPr lang="en-US" dirty="0" smtClean="0"/>
              <a:t>Output the elements that fulfill the condition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848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 Numbers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rime number is </a:t>
            </a:r>
            <a:r>
              <a:rPr lang="en-US" dirty="0"/>
              <a:t>an integer greater than one whose only factors (also called divisors) are one and itself</a:t>
            </a:r>
            <a:r>
              <a:rPr lang="en-US" dirty="0" smtClean="0"/>
              <a:t>.</a:t>
            </a:r>
          </a:p>
          <a:p>
            <a:r>
              <a:rPr lang="en-US" dirty="0" smtClean="0"/>
              <a:t>For </a:t>
            </a:r>
            <a:r>
              <a:rPr lang="en-US" dirty="0"/>
              <a:t>example, 29 is a prime number (only 1 and 29 divide into it with no remainder), but 28 is not (2, 4, 7,and 14 are factors of 28). </a:t>
            </a:r>
            <a:endParaRPr lang="en-US" dirty="0" smtClean="0"/>
          </a:p>
          <a:p>
            <a:r>
              <a:rPr lang="en-US" dirty="0" smtClean="0"/>
              <a:t>Prime </a:t>
            </a:r>
            <a:r>
              <a:rPr lang="en-US" dirty="0"/>
              <a:t>numbers were once merely an intellectual curiosity of mathematicians, </a:t>
            </a:r>
            <a:r>
              <a:rPr lang="en-US" dirty="0" smtClean="0"/>
              <a:t>but now </a:t>
            </a:r>
            <a:r>
              <a:rPr lang="en-US" dirty="0"/>
              <a:t>they play an important role in cryptography and computer security.</a:t>
            </a:r>
          </a:p>
        </p:txBody>
      </p:sp>
    </p:spTree>
    <p:extLst>
      <p:ext uri="{BB962C8B-B14F-4D97-AF65-F5344CB8AC3E}">
        <p14:creationId xmlns:p14="http://schemas.microsoft.com/office/powerpoint/2010/main" val="409907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Check if a given number is prime or not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One Possible solution</a:t>
            </a:r>
          </a:p>
          <a:p>
            <a:r>
              <a:rPr lang="en-US" dirty="0" smtClean="0"/>
              <a:t>Starting from 2 up to half of the given number:</a:t>
            </a:r>
          </a:p>
          <a:p>
            <a:pPr lvl="1"/>
            <a:r>
              <a:rPr lang="en-US" dirty="0" smtClean="0"/>
              <a:t>Check if the number is divisible by any number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8623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4 (</a:t>
            </a:r>
            <a:r>
              <a:rPr lang="en-US" dirty="0"/>
              <a:t>N</a:t>
            </a:r>
            <a:r>
              <a:rPr lang="en-US" dirty="0" smtClean="0"/>
              <a:t>ested While)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task is to write a program that displays all the prime numbers up to a value entered by the user.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985554"/>
            <a:ext cx="5181600" cy="4191409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One solution:</a:t>
            </a:r>
          </a:p>
          <a:p>
            <a:pPr lvl="1"/>
            <a:r>
              <a:rPr lang="en-US" dirty="0" smtClean="0"/>
              <a:t>Ask the user to provide the maximum value (</a:t>
            </a:r>
            <a:r>
              <a:rPr lang="en-US" dirty="0" err="1" smtClean="0"/>
              <a:t>Max_num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Starting from 2 find divisibility up to Max_num-1</a:t>
            </a:r>
          </a:p>
          <a:p>
            <a:pPr lvl="1"/>
            <a:r>
              <a:rPr lang="en-US" dirty="0" smtClean="0"/>
              <a:t>If a divisor is found break/exit</a:t>
            </a:r>
          </a:p>
          <a:p>
            <a:pPr lvl="1"/>
            <a:r>
              <a:rPr lang="en-US" dirty="0" smtClean="0"/>
              <a:t>If not then it is a prime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2787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5:Example of nested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Write a Python program to construct the following pattern, using a nested </a:t>
            </a:r>
            <a:r>
              <a:rPr lang="en-US" dirty="0" smtClean="0"/>
              <a:t>loop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172200" y="1628503"/>
            <a:ext cx="5836920" cy="454846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/>
              <a:t>* </a:t>
            </a:r>
          </a:p>
          <a:p>
            <a:pPr marL="0" indent="0">
              <a:buNone/>
            </a:pPr>
            <a:r>
              <a:rPr lang="en-US" sz="3200" dirty="0"/>
              <a:t>* * </a:t>
            </a:r>
          </a:p>
          <a:p>
            <a:pPr marL="0" indent="0">
              <a:buNone/>
            </a:pPr>
            <a:r>
              <a:rPr lang="en-US" sz="3200" dirty="0"/>
              <a:t>* * * </a:t>
            </a:r>
          </a:p>
          <a:p>
            <a:pPr marL="0" indent="0">
              <a:buNone/>
            </a:pPr>
            <a:r>
              <a:rPr lang="en-US" sz="3200" dirty="0"/>
              <a:t>* * * * </a:t>
            </a:r>
          </a:p>
          <a:p>
            <a:pPr marL="0" indent="0">
              <a:buNone/>
            </a:pPr>
            <a:r>
              <a:rPr lang="en-US" sz="3200" dirty="0"/>
              <a:t>* * * * * </a:t>
            </a:r>
          </a:p>
          <a:p>
            <a:pPr marL="0" indent="0">
              <a:buNone/>
            </a:pPr>
            <a:r>
              <a:rPr lang="en-US" sz="3200" dirty="0"/>
              <a:t>* * * * </a:t>
            </a:r>
          </a:p>
          <a:p>
            <a:pPr marL="0" indent="0">
              <a:buNone/>
            </a:pPr>
            <a:r>
              <a:rPr lang="en-US" sz="3200" dirty="0"/>
              <a:t>* * * </a:t>
            </a:r>
          </a:p>
          <a:p>
            <a:pPr marL="0" indent="0">
              <a:buNone/>
            </a:pPr>
            <a:r>
              <a:rPr lang="en-US" sz="3200" dirty="0"/>
              <a:t>* * </a:t>
            </a:r>
          </a:p>
          <a:p>
            <a:pPr marL="0" indent="0">
              <a:buNone/>
            </a:pPr>
            <a:r>
              <a:rPr lang="en-US" sz="3200" dirty="0"/>
              <a:t>*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710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 the solution into two parts:</a:t>
            </a:r>
          </a:p>
          <a:p>
            <a:pPr lvl="1"/>
            <a:r>
              <a:rPr lang="en-US" dirty="0" smtClean="0"/>
              <a:t>The upper triangle</a:t>
            </a:r>
          </a:p>
          <a:p>
            <a:pPr lvl="1"/>
            <a:r>
              <a:rPr lang="en-US" dirty="0" smtClean="0"/>
              <a:t>The lower triangle</a:t>
            </a:r>
          </a:p>
          <a:p>
            <a:r>
              <a:rPr lang="en-US" dirty="0" smtClean="0"/>
              <a:t>Think of two variables:</a:t>
            </a:r>
          </a:p>
          <a:p>
            <a:pPr lvl="1"/>
            <a:r>
              <a:rPr lang="en-US" dirty="0" smtClean="0"/>
              <a:t>The lines containing stars</a:t>
            </a:r>
          </a:p>
          <a:p>
            <a:pPr lvl="1"/>
            <a:r>
              <a:rPr lang="en-US" dirty="0" smtClean="0"/>
              <a:t>The stars themselves</a:t>
            </a:r>
          </a:p>
          <a:p>
            <a:r>
              <a:rPr lang="en-US" dirty="0" smtClean="0"/>
              <a:t>Loop both the variables </a:t>
            </a:r>
          </a:p>
          <a:p>
            <a:pPr lvl="1"/>
            <a:r>
              <a:rPr lang="en-US" dirty="0" smtClean="0"/>
              <a:t>Increment for the first(upper) triangle</a:t>
            </a:r>
          </a:p>
          <a:p>
            <a:pPr lvl="1"/>
            <a:r>
              <a:rPr lang="en-US" dirty="0" smtClean="0"/>
              <a:t>Decrement for the second (lower) triangle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0602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Problems on While Loops</a:t>
            </a:r>
          </a:p>
          <a:p>
            <a:r>
              <a:rPr lang="en-US" dirty="0" smtClean="0"/>
              <a:t>In Class exercise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569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9B98-4665-2148-A0B2-C543C4251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29993"/>
            <a:ext cx="10515600" cy="1325563"/>
          </a:xfrm>
        </p:spPr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08DE5-C10C-1243-998A-74D00326C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Loops in general</a:t>
            </a:r>
          </a:p>
          <a:p>
            <a:r>
              <a:rPr lang="en-US" dirty="0" smtClean="0"/>
              <a:t>While Loops</a:t>
            </a:r>
          </a:p>
          <a:p>
            <a:r>
              <a:rPr lang="en-US" dirty="0" smtClean="0"/>
              <a:t>Problems on While Loops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08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4068" y="1402080"/>
            <a:ext cx="10369731" cy="5155474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dirty="0"/>
              <a:t>A loop is a fundamental programming </a:t>
            </a:r>
            <a:r>
              <a:rPr lang="en-US" dirty="0" smtClean="0"/>
              <a:t>technique </a:t>
            </a:r>
            <a:r>
              <a:rPr lang="en-US" dirty="0"/>
              <a:t>that </a:t>
            </a:r>
            <a:r>
              <a:rPr lang="en-US" dirty="0" smtClean="0"/>
              <a:t>is </a:t>
            </a:r>
            <a:r>
              <a:rPr lang="en-US" dirty="0"/>
              <a:t>used in writing programs</a:t>
            </a:r>
            <a:r>
              <a:rPr lang="en-US" dirty="0" smtClean="0"/>
              <a:t>.</a:t>
            </a:r>
          </a:p>
          <a:p>
            <a:r>
              <a:rPr lang="en-US" sz="2400" dirty="0" smtClean="0"/>
              <a:t>In </a:t>
            </a:r>
            <a:r>
              <a:rPr lang="en-US" sz="2400" dirty="0"/>
              <a:t>computer programming, a loop is a </a:t>
            </a:r>
            <a:r>
              <a:rPr lang="en-US" sz="2400" b="1" dirty="0"/>
              <a:t>sequence</a:t>
            </a:r>
            <a:r>
              <a:rPr lang="en-US" sz="2400" dirty="0"/>
              <a:t> of </a:t>
            </a:r>
            <a:r>
              <a:rPr lang="en-US" sz="2400" dirty="0" smtClean="0"/>
              <a:t>instructions </a:t>
            </a:r>
            <a:r>
              <a:rPr lang="en-US" sz="2400" dirty="0"/>
              <a:t>that </a:t>
            </a:r>
            <a:r>
              <a:rPr lang="en-US" sz="2400" dirty="0" smtClean="0"/>
              <a:t>are repeated </a:t>
            </a:r>
            <a:r>
              <a:rPr lang="en-US" sz="2400" dirty="0"/>
              <a:t>until a certain condition is reached. </a:t>
            </a:r>
            <a:endParaRPr lang="en-US" sz="2400" dirty="0" smtClean="0"/>
          </a:p>
          <a:p>
            <a:r>
              <a:rPr lang="en-US" sz="2400" dirty="0" smtClean="0"/>
              <a:t>For example </a:t>
            </a:r>
          </a:p>
          <a:p>
            <a:pPr lvl="1"/>
            <a:r>
              <a:rPr lang="en-US" dirty="0" smtClean="0"/>
              <a:t>We need to get </a:t>
            </a:r>
            <a:r>
              <a:rPr lang="en-US" dirty="0"/>
              <a:t>an item of data </a:t>
            </a:r>
            <a:r>
              <a:rPr lang="en-US" dirty="0" smtClean="0"/>
              <a:t>and/or change </a:t>
            </a:r>
            <a:r>
              <a:rPr lang="en-US" dirty="0"/>
              <a:t>it, </a:t>
            </a:r>
            <a:endParaRPr lang="en-US" dirty="0" smtClean="0"/>
          </a:p>
          <a:p>
            <a:pPr lvl="1"/>
            <a:r>
              <a:rPr lang="en-US" dirty="0" smtClean="0"/>
              <a:t>Based on some </a:t>
            </a:r>
            <a:r>
              <a:rPr lang="en-US" dirty="0"/>
              <a:t>condition </a:t>
            </a:r>
            <a:r>
              <a:rPr lang="en-US" dirty="0" smtClean="0"/>
              <a:t>it is </a:t>
            </a:r>
            <a:r>
              <a:rPr lang="en-US" dirty="0"/>
              <a:t>checked </a:t>
            </a:r>
            <a:r>
              <a:rPr lang="en-US" dirty="0" smtClean="0"/>
              <a:t>whether </a:t>
            </a:r>
            <a:r>
              <a:rPr lang="en-US" dirty="0"/>
              <a:t>a counter has reached a prescribed number. </a:t>
            </a:r>
            <a:endParaRPr lang="en-US" dirty="0" smtClean="0"/>
          </a:p>
          <a:p>
            <a:pPr lvl="1"/>
            <a:r>
              <a:rPr lang="en-US" dirty="0" smtClean="0"/>
              <a:t>If NOT, then the </a:t>
            </a:r>
            <a:r>
              <a:rPr lang="en-US" dirty="0"/>
              <a:t>next instruction in the sequence is an instruction to return to the first instruction in the sequence and repeat the sequence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If the condition </a:t>
            </a:r>
            <a:r>
              <a:rPr lang="en-US" dirty="0" smtClean="0"/>
              <a:t>is reached, </a:t>
            </a:r>
            <a:r>
              <a:rPr lang="en-US" dirty="0"/>
              <a:t>the next instruction </a:t>
            </a:r>
            <a:r>
              <a:rPr lang="en-US" dirty="0" smtClean="0"/>
              <a:t>tells the execution to branch </a:t>
            </a:r>
            <a:r>
              <a:rPr lang="en-US" dirty="0"/>
              <a:t>outside the loop. </a:t>
            </a:r>
          </a:p>
        </p:txBody>
      </p:sp>
    </p:spTree>
    <p:extLst>
      <p:ext uri="{BB962C8B-B14F-4D97-AF65-F5344CB8AC3E}">
        <p14:creationId xmlns:p14="http://schemas.microsoft.com/office/powerpoint/2010/main" val="950963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3702" y="1825625"/>
            <a:ext cx="10030097" cy="487126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766" y="1375954"/>
            <a:ext cx="5660571" cy="525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39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Loop?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Repetition</a:t>
            </a:r>
          </a:p>
          <a:p>
            <a:pPr lvl="1"/>
            <a:r>
              <a:rPr lang="en-US" dirty="0" smtClean="0"/>
              <a:t>Generally used to access and modify information in a List</a:t>
            </a:r>
          </a:p>
          <a:p>
            <a:pPr lvl="1"/>
            <a:r>
              <a:rPr lang="en-US" dirty="0" smtClean="0"/>
              <a:t>Allows us to repeat a block of code</a:t>
            </a:r>
          </a:p>
          <a:p>
            <a:pPr lvl="1"/>
            <a:r>
              <a:rPr lang="en-US" dirty="0" smtClean="0"/>
              <a:t>Generally required for most sophisticated programming tasks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672387" y="1690688"/>
            <a:ext cx="2830150" cy="429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424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While Loops: Test  a condition</a:t>
            </a:r>
          </a:p>
          <a:p>
            <a:r>
              <a:rPr lang="en-US" dirty="0" smtClean="0"/>
              <a:t>For Loops: Run for some pre-defined number of times</a:t>
            </a:r>
          </a:p>
          <a:p>
            <a:r>
              <a:rPr lang="en-US" dirty="0" smtClean="0"/>
              <a:t>Iteration by index (Another form of for Loops)</a:t>
            </a:r>
          </a:p>
          <a:p>
            <a:r>
              <a:rPr lang="en-US" dirty="0" smtClean="0"/>
              <a:t>Nested Loops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29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8828"/>
          </a:xfrm>
        </p:spPr>
        <p:txBody>
          <a:bodyPr/>
          <a:lstStyle/>
          <a:p>
            <a:r>
              <a:rPr lang="en-US" dirty="0" smtClean="0"/>
              <a:t>While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While </a:t>
            </a:r>
            <a:r>
              <a:rPr lang="en-US" dirty="0"/>
              <a:t>loop is used to </a:t>
            </a:r>
            <a:r>
              <a:rPr lang="en-US" dirty="0" smtClean="0"/>
              <a:t>run </a:t>
            </a:r>
            <a:r>
              <a:rPr lang="en-US" dirty="0"/>
              <a:t>a block of </a:t>
            </a:r>
            <a:r>
              <a:rPr lang="en-US" dirty="0" smtClean="0"/>
              <a:t>code </a:t>
            </a:r>
            <a:r>
              <a:rPr lang="en-US" dirty="0"/>
              <a:t>repeatedly until a given a condition is satisfied. </a:t>
            </a:r>
            <a:endParaRPr lang="en-US" dirty="0" smtClean="0"/>
          </a:p>
          <a:p>
            <a:r>
              <a:rPr lang="en-US" dirty="0" smtClean="0"/>
              <a:t>This repetition is referred to as iteration.</a:t>
            </a:r>
            <a:endParaRPr lang="en-US" dirty="0"/>
          </a:p>
          <a:p>
            <a:r>
              <a:rPr lang="en-US" dirty="0"/>
              <a:t>W</a:t>
            </a:r>
            <a:r>
              <a:rPr lang="en-US" dirty="0" smtClean="0"/>
              <a:t>hen </a:t>
            </a:r>
            <a:r>
              <a:rPr lang="en-US" dirty="0"/>
              <a:t>the condition becomes false, the line immediately after the loop in </a:t>
            </a:r>
            <a:r>
              <a:rPr lang="en-US" dirty="0" smtClean="0"/>
              <a:t>the code </a:t>
            </a:r>
            <a:r>
              <a:rPr lang="en-US" dirty="0"/>
              <a:t>is executed.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0834" y="798603"/>
            <a:ext cx="5181600" cy="5454151"/>
          </a:xfrm>
        </p:spPr>
        <p:txBody>
          <a:bodyPr/>
          <a:lstStyle/>
          <a:p>
            <a:r>
              <a:rPr lang="en-US" dirty="0" smtClean="0"/>
              <a:t>Execution begins</a:t>
            </a:r>
            <a:endParaRPr lang="en-US" dirty="0"/>
          </a:p>
        </p:txBody>
      </p:sp>
      <p:sp>
        <p:nvSpPr>
          <p:cNvPr id="5" name="Diamond 4"/>
          <p:cNvSpPr/>
          <p:nvPr/>
        </p:nvSpPr>
        <p:spPr>
          <a:xfrm>
            <a:off x="6394269" y="1933303"/>
            <a:ext cx="1759131" cy="1593668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7280366" y="1245326"/>
            <a:ext cx="0" cy="687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3"/>
          </p:cNvCxnSpPr>
          <p:nvPr/>
        </p:nvCxnSpPr>
        <p:spPr>
          <a:xfrm>
            <a:off x="8153400" y="2730137"/>
            <a:ext cx="10189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9185365" y="2054441"/>
            <a:ext cx="1921329" cy="1384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5" idx="2"/>
          </p:cNvCxnSpPr>
          <p:nvPr/>
        </p:nvCxnSpPr>
        <p:spPr>
          <a:xfrm>
            <a:off x="7273835" y="3526971"/>
            <a:ext cx="6531" cy="1184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496594" y="4711337"/>
            <a:ext cx="1550126" cy="1349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792685" y="2377440"/>
            <a:ext cx="1101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ondition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153400" y="2377440"/>
            <a:ext cx="75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474925" y="2481943"/>
            <a:ext cx="1515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Block of Code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688183" y="4859383"/>
            <a:ext cx="1188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Rest of the Program</a:t>
            </a:r>
            <a:endParaRPr lang="en-US" dirty="0"/>
          </a:p>
        </p:txBody>
      </p:sp>
      <p:cxnSp>
        <p:nvCxnSpPr>
          <p:cNvPr id="21" name="Elbow Connector 20"/>
          <p:cNvCxnSpPr>
            <a:stCxn id="11" idx="0"/>
          </p:cNvCxnSpPr>
          <p:nvPr/>
        </p:nvCxnSpPr>
        <p:spPr>
          <a:xfrm>
            <a:off x="10162903" y="2054441"/>
            <a:ext cx="914400" cy="9144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1" idx="0"/>
          </p:cNvCxnSpPr>
          <p:nvPr/>
        </p:nvCxnSpPr>
        <p:spPr>
          <a:xfrm>
            <a:off x="10162903" y="2054441"/>
            <a:ext cx="914400" cy="9144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1" idx="0"/>
          </p:cNvCxnSpPr>
          <p:nvPr/>
        </p:nvCxnSpPr>
        <p:spPr>
          <a:xfrm>
            <a:off x="10146029" y="2054441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1" idx="0"/>
          </p:cNvCxnSpPr>
          <p:nvPr/>
        </p:nvCxnSpPr>
        <p:spPr>
          <a:xfrm flipH="1" flipV="1">
            <a:off x="10146029" y="1358537"/>
            <a:ext cx="1" cy="695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7297241" y="1401519"/>
            <a:ext cx="2848788" cy="8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682445" y="1425480"/>
            <a:ext cx="79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Loop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7646126" y="3901440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185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</a:t>
            </a:r>
            <a:r>
              <a:rPr lang="en-US" dirty="0" smtClean="0"/>
              <a:t>hile expression(s):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statements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Can be combined with else:</a:t>
            </a:r>
          </a:p>
          <a:p>
            <a:pPr marL="0" indent="0">
              <a:buNone/>
            </a:pPr>
            <a:r>
              <a:rPr lang="en-US" dirty="0"/>
              <a:t>w</a:t>
            </a:r>
            <a:r>
              <a:rPr lang="en-US" dirty="0" smtClean="0"/>
              <a:t>hile condition(s):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statements</a:t>
            </a:r>
          </a:p>
          <a:p>
            <a:pPr marL="0" indent="0">
              <a:buNone/>
            </a:pPr>
            <a:r>
              <a:rPr lang="en-US" dirty="0"/>
              <a:t>e</a:t>
            </a:r>
            <a:r>
              <a:rPr lang="en-US" dirty="0" smtClean="0"/>
              <a:t>lse: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statements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Python </a:t>
            </a:r>
            <a:r>
              <a:rPr lang="en-US" dirty="0"/>
              <a:t>uses indentation as its method of grouping statements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78873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15TemplateColors">
      <a:dk1>
        <a:sysClr val="windowText" lastClr="000000"/>
      </a:dk1>
      <a:lt1>
        <a:sysClr val="window" lastClr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15486</TotalTime>
  <Words>1174</Words>
  <Application>Microsoft Office PowerPoint</Application>
  <PresentationFormat>Widescreen</PresentationFormat>
  <Paragraphs>196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Wingdings</vt:lpstr>
      <vt:lpstr>1_Office Theme</vt:lpstr>
      <vt:lpstr>Office Theme</vt:lpstr>
      <vt:lpstr>Lecture 12: Introduction to Computer Programming Course - CS1010</vt:lpstr>
      <vt:lpstr>Announcements</vt:lpstr>
      <vt:lpstr>Goals for today</vt:lpstr>
      <vt:lpstr>What is a Loop</vt:lpstr>
      <vt:lpstr>Loop Structure</vt:lpstr>
      <vt:lpstr>Why do we Loop?</vt:lpstr>
      <vt:lpstr>Types of Loops</vt:lpstr>
      <vt:lpstr>While Loops</vt:lpstr>
      <vt:lpstr>Syntax</vt:lpstr>
      <vt:lpstr>Python Program to Illustrate While Loop</vt:lpstr>
      <vt:lpstr>Calculation of Bacteria Growth Rate</vt:lpstr>
      <vt:lpstr>Insights from Results</vt:lpstr>
      <vt:lpstr>Infinite Loops</vt:lpstr>
      <vt:lpstr>Controlling Loops</vt:lpstr>
      <vt:lpstr>Controlling Loops</vt:lpstr>
      <vt:lpstr>Controlling Loops Continued…</vt:lpstr>
      <vt:lpstr>Flowchart of Break and Continue</vt:lpstr>
      <vt:lpstr>More Examples of break and continue</vt:lpstr>
      <vt:lpstr>Nested While</vt:lpstr>
      <vt:lpstr>Problem 1</vt:lpstr>
      <vt:lpstr>Solution</vt:lpstr>
      <vt:lpstr>Problem 2</vt:lpstr>
      <vt:lpstr>Prime Numbers</vt:lpstr>
      <vt:lpstr>Problem 3</vt:lpstr>
      <vt:lpstr>Problem 4 (Nested While)</vt:lpstr>
      <vt:lpstr>Problem 5:Example of nested loop</vt:lpstr>
      <vt:lpstr>Solution</vt:lpstr>
      <vt:lpstr>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7: Introduction to Computer Programming Course - CS1010</dc:title>
  <dc:creator>Uzma Mushtaque</dc:creator>
  <cp:lastModifiedBy>mushtu</cp:lastModifiedBy>
  <cp:revision>333</cp:revision>
  <dcterms:created xsi:type="dcterms:W3CDTF">2019-02-04T15:19:36Z</dcterms:created>
  <dcterms:modified xsi:type="dcterms:W3CDTF">2019-02-25T21:31:55Z</dcterms:modified>
</cp:coreProperties>
</file>